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3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6FD47-82CE-469C-BCFE-08E9137698DE}" type="datetimeFigureOut">
              <a:rPr lang="es-AR" smtClean="0"/>
              <a:t>06/04/2015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E284DB8-58B9-4DA4-BA83-7E72986B9746}" type="slidenum">
              <a:rPr lang="es-AR" smtClean="0"/>
              <a:t>‹Nº›</a:t>
            </a:fld>
            <a:endParaRPr lang="es-AR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6FD47-82CE-469C-BCFE-08E9137698DE}" type="datetimeFigureOut">
              <a:rPr lang="es-AR" smtClean="0"/>
              <a:t>06/04/2015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84DB8-58B9-4DA4-BA83-7E72986B9746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6FD47-82CE-469C-BCFE-08E9137698DE}" type="datetimeFigureOut">
              <a:rPr lang="es-AR" smtClean="0"/>
              <a:t>06/04/2015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84DB8-58B9-4DA4-BA83-7E72986B9746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6FD47-82CE-469C-BCFE-08E9137698DE}" type="datetimeFigureOut">
              <a:rPr lang="es-AR" smtClean="0"/>
              <a:t>06/04/2015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84DB8-58B9-4DA4-BA83-7E72986B9746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6FD47-82CE-469C-BCFE-08E9137698DE}" type="datetimeFigureOut">
              <a:rPr lang="es-AR" smtClean="0"/>
              <a:t>06/04/2015</a:t>
            </a:fld>
            <a:endParaRPr lang="es-AR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84DB8-58B9-4DA4-BA83-7E72986B9746}" type="slidenum">
              <a:rPr lang="es-AR" smtClean="0"/>
              <a:t>‹Nº›</a:t>
            </a:fld>
            <a:endParaRPr lang="es-A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6FD47-82CE-469C-BCFE-08E9137698DE}" type="datetimeFigureOut">
              <a:rPr lang="es-AR" smtClean="0"/>
              <a:t>06/04/2015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84DB8-58B9-4DA4-BA83-7E72986B9746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6FD47-82CE-469C-BCFE-08E9137698DE}" type="datetimeFigureOut">
              <a:rPr lang="es-AR" smtClean="0"/>
              <a:t>06/04/2015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84DB8-58B9-4DA4-BA83-7E72986B9746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6FD47-82CE-469C-BCFE-08E9137698DE}" type="datetimeFigureOut">
              <a:rPr lang="es-AR" smtClean="0"/>
              <a:t>06/04/2015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84DB8-58B9-4DA4-BA83-7E72986B9746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6FD47-82CE-469C-BCFE-08E9137698DE}" type="datetimeFigureOut">
              <a:rPr lang="es-AR" smtClean="0"/>
              <a:t>06/04/2015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84DB8-58B9-4DA4-BA83-7E72986B9746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6FD47-82CE-469C-BCFE-08E9137698DE}" type="datetimeFigureOut">
              <a:rPr lang="es-AR" smtClean="0"/>
              <a:t>06/04/2015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84DB8-58B9-4DA4-BA83-7E72986B9746}" type="slidenum">
              <a:rPr lang="es-AR" smtClean="0"/>
              <a:t>‹Nº›</a:t>
            </a:fld>
            <a:endParaRPr lang="es-AR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6FD47-82CE-469C-BCFE-08E9137698DE}" type="datetimeFigureOut">
              <a:rPr lang="es-AR" smtClean="0"/>
              <a:t>06/04/2015</a:t>
            </a:fld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84DB8-58B9-4DA4-BA83-7E72986B9746}" type="slidenum">
              <a:rPr lang="es-AR" smtClean="0"/>
              <a:t>‹Nº›</a:t>
            </a:fld>
            <a:endParaRPr lang="es-AR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3A6FD47-82CE-469C-BCFE-08E9137698DE}" type="datetimeFigureOut">
              <a:rPr lang="es-AR" smtClean="0"/>
              <a:t>06/04/2015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5E284DB8-58B9-4DA4-BA83-7E72986B9746}" type="slidenum">
              <a:rPr lang="es-AR" smtClean="0"/>
              <a:t>‹Nº›</a:t>
            </a:fld>
            <a:endParaRPr lang="es-AR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AR" dirty="0" smtClean="0"/>
              <a:t>Cadena respiratoria- fosforilación oxidativa</a:t>
            </a:r>
            <a:endParaRPr lang="es-AR" dirty="0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AR" sz="3200" dirty="0" smtClean="0"/>
              <a:t>Transporte electrónico mitocondrial</a:t>
            </a:r>
            <a:endParaRPr lang="es-AR" sz="3200" dirty="0"/>
          </a:p>
        </p:txBody>
      </p:sp>
    </p:spTree>
    <p:extLst>
      <p:ext uri="{BB962C8B-B14F-4D97-AF65-F5344CB8AC3E}">
        <p14:creationId xmlns:p14="http://schemas.microsoft.com/office/powerpoint/2010/main" val="4917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AR" sz="2800" dirty="0">
                <a:solidFill>
                  <a:schemeClr val="tx2"/>
                </a:solidFill>
              </a:rPr>
              <a:t>La Cadena de Transporte de Electrones comprende dos procesos</a:t>
            </a:r>
            <a:r>
              <a:rPr lang="es-AR" sz="2800" dirty="0" smtClean="0">
                <a:solidFill>
                  <a:schemeClr val="tx2"/>
                </a:solidFill>
              </a:rPr>
              <a:t>:</a:t>
            </a:r>
            <a:endParaRPr lang="es-AR" sz="2800" dirty="0">
              <a:solidFill>
                <a:schemeClr val="tx2"/>
              </a:solidFill>
            </a:endParaRPr>
          </a:p>
        </p:txBody>
      </p:sp>
      <p:sp>
        <p:nvSpPr>
          <p:cNvPr id="4" name="1 Rectángulo"/>
          <p:cNvSpPr>
            <a:spLocks noGrp="1" noChangeArrowheads="1"/>
          </p:cNvSpPr>
          <p:nvPr>
            <p:ph idx="1"/>
          </p:nvPr>
        </p:nvSpPr>
        <p:spPr bwMode="auto">
          <a:xfrm>
            <a:off x="529208" y="2010320"/>
            <a:ext cx="8003232" cy="415498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s-AR" sz="2000" dirty="0" smtClean="0">
                <a:solidFill>
                  <a:srgbClr val="000000"/>
                </a:solidFill>
                <a:latin typeface="Arial Rounded MT Bold" pitchFamily="34" charset="0"/>
              </a:rPr>
              <a:t>1.</a:t>
            </a:r>
            <a:r>
              <a:rPr lang="es-AR" sz="1800" dirty="0" smtClean="0">
                <a:solidFill>
                  <a:srgbClr val="000000"/>
                </a:solidFill>
              </a:rPr>
              <a:t> </a:t>
            </a:r>
            <a:r>
              <a:rPr lang="es-AR" sz="2000" b="1" dirty="0">
                <a:solidFill>
                  <a:srgbClr val="000000"/>
                </a:solidFill>
              </a:rPr>
              <a:t>Los electrones son transportados a lo largo de la membrana, de un complejo de proteínas transportadoras a otro.</a:t>
            </a:r>
          </a:p>
          <a:p>
            <a:endParaRPr lang="es-AR" sz="2000" b="1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s-AR" sz="2000" b="1" dirty="0">
                <a:solidFill>
                  <a:srgbClr val="000000"/>
                </a:solidFill>
              </a:rPr>
              <a:t>2. Los protones son </a:t>
            </a:r>
            <a:r>
              <a:rPr lang="es-AR" sz="2000" b="1" dirty="0" err="1">
                <a:solidFill>
                  <a:srgbClr val="000000"/>
                </a:solidFill>
              </a:rPr>
              <a:t>translocados</a:t>
            </a:r>
            <a:r>
              <a:rPr lang="es-AR" sz="2000" b="1" dirty="0">
                <a:solidFill>
                  <a:srgbClr val="000000"/>
                </a:solidFill>
              </a:rPr>
              <a:t> a través de la membrana, desde el interior o matriz hacia el espacio </a:t>
            </a:r>
            <a:r>
              <a:rPr lang="es-AR" sz="2000" b="1" dirty="0" err="1">
                <a:solidFill>
                  <a:srgbClr val="000000"/>
                </a:solidFill>
              </a:rPr>
              <a:t>intermembrana</a:t>
            </a:r>
            <a:r>
              <a:rPr lang="es-AR" sz="2000" b="1" dirty="0">
                <a:solidFill>
                  <a:srgbClr val="000000"/>
                </a:solidFill>
              </a:rPr>
              <a:t> de la mitocondria. </a:t>
            </a:r>
          </a:p>
          <a:p>
            <a:endParaRPr lang="es-AR" sz="2000" b="1" dirty="0">
              <a:solidFill>
                <a:srgbClr val="000000"/>
              </a:solidFill>
            </a:endParaRPr>
          </a:p>
          <a:p>
            <a:pPr algn="ctr"/>
            <a:r>
              <a:rPr lang="es-AR" sz="2000" b="1" dirty="0">
                <a:solidFill>
                  <a:srgbClr val="000000"/>
                </a:solidFill>
              </a:rPr>
              <a:t>Esto constituye un gradiente de protones </a:t>
            </a:r>
          </a:p>
          <a:p>
            <a:pPr marL="0" indent="0" algn="ctr">
              <a:buNone/>
            </a:pPr>
            <a:endParaRPr lang="es-AR" sz="2000" b="1" dirty="0">
              <a:solidFill>
                <a:srgbClr val="000000"/>
              </a:solidFill>
            </a:endParaRPr>
          </a:p>
          <a:p>
            <a:pPr algn="ctr"/>
            <a:r>
              <a:rPr lang="es-AR" sz="2000" b="1" dirty="0">
                <a:solidFill>
                  <a:srgbClr val="000000"/>
                </a:solidFill>
              </a:rPr>
              <a:t>El oxígeno es el aceptor terminal del electrón, combinándose con electrones e iones H</a:t>
            </a:r>
            <a:r>
              <a:rPr lang="es-AR" sz="2000" b="1" baseline="30000" dirty="0">
                <a:solidFill>
                  <a:srgbClr val="000000"/>
                </a:solidFill>
              </a:rPr>
              <a:t>+</a:t>
            </a:r>
            <a:r>
              <a:rPr lang="es-AR" sz="2000" b="1" dirty="0">
                <a:solidFill>
                  <a:srgbClr val="000000"/>
                </a:solidFill>
              </a:rPr>
              <a:t> para producir agua.</a:t>
            </a:r>
          </a:p>
        </p:txBody>
      </p:sp>
    </p:spTree>
    <p:extLst>
      <p:ext uri="{BB962C8B-B14F-4D97-AF65-F5344CB8AC3E}">
        <p14:creationId xmlns:p14="http://schemas.microsoft.com/office/powerpoint/2010/main" val="333003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AR" sz="2400" dirty="0">
                <a:solidFill>
                  <a:schemeClr val="tx2"/>
                </a:solidFill>
              </a:rPr>
              <a:t>Flujo de electrones y protones a través de los cuatro complejos que forman la cadena </a:t>
            </a:r>
            <a:r>
              <a:rPr lang="es-AR" sz="2400" dirty="0" smtClean="0">
                <a:solidFill>
                  <a:schemeClr val="tx2"/>
                </a:solidFill>
              </a:rPr>
              <a:t>respiratoria</a:t>
            </a:r>
            <a:endParaRPr lang="es-AR" sz="2400" dirty="0">
              <a:solidFill>
                <a:schemeClr val="tx2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29" y="1609725"/>
            <a:ext cx="7175542" cy="484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636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>
                <a:solidFill>
                  <a:schemeClr val="tx1"/>
                </a:solidFill>
              </a:rPr>
              <a:t>Estudio del transporte electrónico</a:t>
            </a:r>
            <a:endParaRPr lang="es-AR" dirty="0">
              <a:solidFill>
                <a:schemeClr val="tx1"/>
              </a:solidFill>
            </a:endParaRPr>
          </a:p>
        </p:txBody>
      </p:sp>
      <p:pic>
        <p:nvPicPr>
          <p:cNvPr id="4" name="Imagen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98" y="1609725"/>
            <a:ext cx="6464203" cy="484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332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683568" y="541874"/>
            <a:ext cx="7239000" cy="861774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kern="0" cap="none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Rounded MT Bold" pitchFamily="34" charset="0"/>
                <a:cs typeface="Arial"/>
              </a:rPr>
              <a:t>INHIBICION DEL TRANSPORTE ELECTRÓNICO</a:t>
            </a:r>
            <a:endParaRPr lang="es-AR" sz="2800" kern="0" cap="none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9416"/>
            <a:ext cx="7571184" cy="484632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defRPr/>
            </a:pPr>
            <a:r>
              <a:rPr lang="es-ES" sz="2000" b="1" kern="0" dirty="0">
                <a:solidFill>
                  <a:prstClr val="black"/>
                </a:solidFill>
                <a:cs typeface="Arial"/>
              </a:rPr>
              <a:t>Inhibidores del transporte electrónico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s-ES" sz="2000" kern="0" dirty="0">
                <a:solidFill>
                  <a:srgbClr val="000000"/>
                </a:solidFill>
                <a:cs typeface="Arial"/>
              </a:rPr>
              <a:t>    Inhiben </a:t>
            </a:r>
            <a:r>
              <a:rPr lang="es-ES" sz="2000" kern="0" dirty="0" smtClean="0">
                <a:solidFill>
                  <a:srgbClr val="000000"/>
                </a:solidFill>
                <a:cs typeface="Arial"/>
              </a:rPr>
              <a:t>el </a:t>
            </a:r>
            <a:r>
              <a:rPr lang="es-ES" sz="2000" kern="0" dirty="0">
                <a:solidFill>
                  <a:srgbClr val="000000"/>
                </a:solidFill>
                <a:cs typeface="Arial"/>
              </a:rPr>
              <a:t>transporte de </a:t>
            </a:r>
            <a:r>
              <a:rPr lang="es-ES" sz="2000" kern="0" dirty="0" smtClean="0">
                <a:solidFill>
                  <a:srgbClr val="000000"/>
                </a:solidFill>
                <a:cs typeface="Arial"/>
              </a:rPr>
              <a:t>e</a:t>
            </a:r>
            <a:r>
              <a:rPr lang="es-ES" sz="2000" kern="0" baseline="30000" dirty="0" smtClean="0">
                <a:solidFill>
                  <a:srgbClr val="000000"/>
                </a:solidFill>
                <a:cs typeface="Arial"/>
              </a:rPr>
              <a:t>-</a:t>
            </a:r>
            <a:r>
              <a:rPr lang="es-ES" sz="2000" kern="0" dirty="0" smtClean="0">
                <a:solidFill>
                  <a:srgbClr val="000000"/>
                </a:solidFill>
                <a:cs typeface="Arial"/>
              </a:rPr>
              <a:t>, y como consecuencia la síntesis de ATP</a:t>
            </a:r>
          </a:p>
          <a:p>
            <a:pPr>
              <a:lnSpc>
                <a:spcPct val="80000"/>
              </a:lnSpc>
              <a:buNone/>
              <a:defRPr/>
            </a:pPr>
            <a:endParaRPr lang="es-ES" sz="2000" b="1" kern="0" dirty="0">
              <a:solidFill>
                <a:srgbClr val="333399"/>
              </a:solidFill>
              <a:cs typeface="Arial"/>
            </a:endParaRPr>
          </a:p>
          <a:p>
            <a:pPr>
              <a:lnSpc>
                <a:spcPct val="80000"/>
              </a:lnSpc>
              <a:defRPr/>
            </a:pPr>
            <a:r>
              <a:rPr lang="es-ES" sz="2000" b="1" kern="0" dirty="0">
                <a:solidFill>
                  <a:prstClr val="black"/>
                </a:solidFill>
                <a:cs typeface="Arial"/>
              </a:rPr>
              <a:t>Inhibidores de la </a:t>
            </a:r>
            <a:r>
              <a:rPr lang="es-ES" sz="2000" b="1" kern="0" dirty="0" err="1">
                <a:solidFill>
                  <a:prstClr val="black"/>
                </a:solidFill>
                <a:cs typeface="Arial"/>
              </a:rPr>
              <a:t>fosforilación</a:t>
            </a:r>
            <a:endParaRPr lang="es-ES" sz="2000" b="1" kern="0" dirty="0">
              <a:solidFill>
                <a:prstClr val="black"/>
              </a:solidFill>
              <a:cs typeface="Arial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s-ES" sz="2000" kern="0" dirty="0">
                <a:solidFill>
                  <a:srgbClr val="000000"/>
                </a:solidFill>
                <a:cs typeface="Arial"/>
              </a:rPr>
              <a:t>   </a:t>
            </a:r>
            <a:r>
              <a:rPr lang="es-ES" sz="2000" kern="0" dirty="0" smtClean="0">
                <a:solidFill>
                  <a:srgbClr val="000000"/>
                </a:solidFill>
                <a:cs typeface="Arial"/>
              </a:rPr>
              <a:t>Inhiben </a:t>
            </a:r>
            <a:r>
              <a:rPr lang="es-ES" sz="2000" kern="0" dirty="0">
                <a:solidFill>
                  <a:srgbClr val="000000"/>
                </a:solidFill>
                <a:cs typeface="Arial"/>
              </a:rPr>
              <a:t>la síntesis de ATP, indirectamente el transporte de </a:t>
            </a:r>
            <a:r>
              <a:rPr lang="es-ES" sz="2000" kern="0" dirty="0" smtClean="0">
                <a:solidFill>
                  <a:srgbClr val="000000"/>
                </a:solidFill>
                <a:cs typeface="Arial"/>
              </a:rPr>
              <a:t>e</a:t>
            </a:r>
            <a:r>
              <a:rPr lang="es-ES" sz="2000" kern="0" baseline="30000" dirty="0" smtClean="0">
                <a:solidFill>
                  <a:srgbClr val="000000"/>
                </a:solidFill>
                <a:cs typeface="Arial"/>
              </a:rPr>
              <a:t>-</a:t>
            </a:r>
          </a:p>
          <a:p>
            <a:pPr>
              <a:lnSpc>
                <a:spcPct val="80000"/>
              </a:lnSpc>
              <a:buNone/>
              <a:defRPr/>
            </a:pPr>
            <a:endParaRPr lang="es-ES" sz="2000" kern="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0000"/>
              </a:lnSpc>
              <a:defRPr/>
            </a:pPr>
            <a:r>
              <a:rPr lang="es-ES" sz="2000" b="1" kern="0" dirty="0" err="1" smtClean="0">
                <a:solidFill>
                  <a:prstClr val="black"/>
                </a:solidFill>
                <a:cs typeface="Arial"/>
              </a:rPr>
              <a:t>Desacoplantes</a:t>
            </a:r>
            <a:endParaRPr lang="es-ES" sz="2000" b="1" kern="0" dirty="0">
              <a:solidFill>
                <a:prstClr val="black"/>
              </a:solidFill>
              <a:cs typeface="Arial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s-ES" sz="2000" kern="0" dirty="0">
                <a:solidFill>
                  <a:srgbClr val="000000"/>
                </a:solidFill>
                <a:cs typeface="Arial"/>
              </a:rPr>
              <a:t>   </a:t>
            </a:r>
            <a:r>
              <a:rPr lang="es-ES" sz="2000" kern="0" dirty="0" smtClean="0">
                <a:solidFill>
                  <a:srgbClr val="000000"/>
                </a:solidFill>
                <a:cs typeface="Arial"/>
              </a:rPr>
              <a:t>Impiden solamente la </a:t>
            </a:r>
            <a:r>
              <a:rPr lang="es-ES" sz="2000" kern="0" dirty="0">
                <a:solidFill>
                  <a:srgbClr val="000000"/>
                </a:solidFill>
                <a:cs typeface="Arial"/>
              </a:rPr>
              <a:t>síntesis de ATP pero no inhiben el transporte de electrones. Actúan como </a:t>
            </a:r>
            <a:r>
              <a:rPr lang="es-ES" sz="2000" kern="0" dirty="0" err="1">
                <a:solidFill>
                  <a:srgbClr val="000000"/>
                </a:solidFill>
                <a:cs typeface="Arial"/>
              </a:rPr>
              <a:t>ionóforos</a:t>
            </a:r>
            <a:r>
              <a:rPr lang="es-ES" sz="2000" kern="0" dirty="0">
                <a:solidFill>
                  <a:srgbClr val="000000"/>
                </a:solidFill>
                <a:cs typeface="Arial"/>
              </a:rPr>
              <a:t> eliminando el gradiente de protones.</a:t>
            </a:r>
          </a:p>
          <a:p>
            <a:pPr>
              <a:lnSpc>
                <a:spcPct val="80000"/>
              </a:lnSpc>
              <a:defRPr/>
            </a:pPr>
            <a:endParaRPr lang="es-ES" sz="2000" b="1" kern="0" dirty="0">
              <a:solidFill>
                <a:srgbClr val="333399"/>
              </a:solidFill>
              <a:cs typeface="Arial"/>
            </a:endParaRPr>
          </a:p>
          <a:p>
            <a:pPr>
              <a:lnSpc>
                <a:spcPct val="80000"/>
              </a:lnSpc>
              <a:defRPr/>
            </a:pPr>
            <a:r>
              <a:rPr lang="es-ES" sz="2000" b="1" kern="0" dirty="0">
                <a:solidFill>
                  <a:prstClr val="black"/>
                </a:solidFill>
                <a:cs typeface="Arial"/>
              </a:rPr>
              <a:t>Inhibidores de la </a:t>
            </a:r>
            <a:r>
              <a:rPr lang="es-ES" sz="2000" b="1" kern="0" dirty="0" err="1">
                <a:solidFill>
                  <a:prstClr val="black"/>
                </a:solidFill>
                <a:cs typeface="Arial"/>
              </a:rPr>
              <a:t>translocasa</a:t>
            </a:r>
            <a:endParaRPr lang="es-ES" sz="2000" b="1" kern="0" dirty="0">
              <a:solidFill>
                <a:prstClr val="black"/>
              </a:solidFill>
              <a:cs typeface="Arial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s-ES" sz="2000" kern="0" dirty="0">
                <a:solidFill>
                  <a:srgbClr val="000000"/>
                </a:solidFill>
                <a:cs typeface="Arial"/>
              </a:rPr>
              <a:t>    Inhiben la entrada de ADP y la salida de ATP desde la mitocondria</a:t>
            </a:r>
          </a:p>
          <a:p>
            <a:endParaRPr lang="es-AR" sz="2400" dirty="0"/>
          </a:p>
        </p:txBody>
      </p:sp>
    </p:spTree>
    <p:extLst>
      <p:ext uri="{BB962C8B-B14F-4D97-AF65-F5344CB8AC3E}">
        <p14:creationId xmlns:p14="http://schemas.microsoft.com/office/powerpoint/2010/main" val="10115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sz="4000" u="sng" dirty="0" smtClean="0"/>
              <a:t>Síntesis de ATP: Hipótesis </a:t>
            </a:r>
            <a:r>
              <a:rPr lang="es-ES_tradnl" sz="4000" u="sng" dirty="0" err="1" smtClean="0"/>
              <a:t>Quimiosmótica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_tradnl" sz="2400" b="1" dirty="0"/>
              <a:t/>
            </a:r>
            <a:br>
              <a:rPr lang="es-ES_tradnl" sz="2400" b="1" dirty="0"/>
            </a:br>
            <a:r>
              <a:rPr lang="es-ES_tradnl" sz="2400" b="1" i="1" dirty="0"/>
              <a:t> “EL INTERMEDIARIO ENERGÉTICO NECESARIO PARA LA FORMACIÓN DEL ATP (O FOSFORILACIÓN DEL ADP), ES LA DIFERENCIA EN LA CONCENTRACIÓN DE PROTONES A TRAVÉS DE LA MEMBRANA</a:t>
            </a:r>
            <a:r>
              <a:rPr lang="es-ES_tradnl" sz="2400" b="1" i="1" dirty="0" smtClean="0"/>
              <a:t>”</a:t>
            </a:r>
          </a:p>
          <a:p>
            <a:pPr marL="0" indent="0">
              <a:buNone/>
            </a:pPr>
            <a:endParaRPr lang="es-ES_tradnl" sz="2400" b="1" i="1" dirty="0"/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</a:rPr>
              <a:t>PETER DENNIS MITCHELL  (1920 - 1992)</a:t>
            </a:r>
            <a:endParaRPr lang="es-AR" sz="16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s-ES" sz="1800" dirty="0">
                <a:solidFill>
                  <a:srgbClr val="000000"/>
                </a:solidFill>
              </a:rPr>
              <a:t>En 1978 fue galardonado con el Premio Nobel de Química por sus trabajos sobre el INTERCAMBIO DE ENERGÍA BIOLÓGICA MEDIANTE LA TEORÍA DE LA QUÍMICA OSMÓTICA. </a:t>
            </a:r>
          </a:p>
          <a:p>
            <a:pPr marL="0" indent="0">
              <a:buNone/>
            </a:pP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413616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sz="4000" b="0" dirty="0">
                <a:solidFill>
                  <a:schemeClr val="tx2"/>
                </a:solidFill>
              </a:rPr>
              <a:t>POSTULADOS DE LA TEORIA </a:t>
            </a:r>
            <a:r>
              <a:rPr lang="es-AR" sz="4000" b="0" dirty="0" smtClean="0">
                <a:solidFill>
                  <a:schemeClr val="tx2"/>
                </a:solidFill>
              </a:rPr>
              <a:t>QUIMIOSMOTICA</a:t>
            </a:r>
            <a:endParaRPr lang="es-AR" b="0" dirty="0">
              <a:solidFill>
                <a:schemeClr val="tx2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s-ES" sz="2800" u="sng" kern="0" dirty="0">
                <a:solidFill>
                  <a:srgbClr val="000000"/>
                </a:solidFill>
                <a:latin typeface="+mj-lt"/>
                <a:cs typeface="Arial"/>
              </a:rPr>
              <a:t>Pasaje de H</a:t>
            </a:r>
            <a:r>
              <a:rPr lang="es-ES" sz="2800" u="sng" kern="0" baseline="30000" dirty="0">
                <a:solidFill>
                  <a:srgbClr val="000000"/>
                </a:solidFill>
                <a:latin typeface="+mj-lt"/>
                <a:cs typeface="Arial"/>
              </a:rPr>
              <a:t>+</a:t>
            </a:r>
            <a:r>
              <a:rPr lang="es-ES" sz="2800" u="sng" kern="0" dirty="0">
                <a:solidFill>
                  <a:srgbClr val="000000"/>
                </a:solidFill>
                <a:latin typeface="+mj-lt"/>
                <a:cs typeface="Arial"/>
              </a:rPr>
              <a:t> </a:t>
            </a:r>
            <a:r>
              <a:rPr lang="es-ES" sz="2800" kern="0" dirty="0">
                <a:solidFill>
                  <a:srgbClr val="000000"/>
                </a:solidFill>
                <a:latin typeface="+mj-lt"/>
                <a:cs typeface="Arial"/>
              </a:rPr>
              <a:t>durante la transferencia de electrones desde la matriz al espacio </a:t>
            </a:r>
            <a:r>
              <a:rPr lang="es-ES" sz="2800" kern="0" dirty="0" err="1">
                <a:solidFill>
                  <a:srgbClr val="000000"/>
                </a:solidFill>
                <a:latin typeface="+mj-lt"/>
                <a:cs typeface="Arial"/>
              </a:rPr>
              <a:t>intermembrana</a:t>
            </a:r>
            <a:r>
              <a:rPr lang="es-ES" sz="2800" kern="0" dirty="0">
                <a:solidFill>
                  <a:srgbClr val="000000"/>
                </a:solidFill>
                <a:latin typeface="+mj-lt"/>
                <a:cs typeface="Arial"/>
              </a:rPr>
              <a:t>.</a:t>
            </a:r>
          </a:p>
          <a:p>
            <a:pPr marL="0" indent="0">
              <a:buNone/>
              <a:defRPr/>
            </a:pPr>
            <a:endParaRPr lang="es-ES" sz="2800" kern="0" dirty="0">
              <a:solidFill>
                <a:srgbClr val="000000"/>
              </a:solidFill>
              <a:latin typeface="+mj-lt"/>
              <a:cs typeface="Arial"/>
            </a:endParaRPr>
          </a:p>
          <a:p>
            <a:pPr>
              <a:defRPr/>
            </a:pPr>
            <a:r>
              <a:rPr lang="es-ES" sz="2800" kern="0" dirty="0">
                <a:solidFill>
                  <a:srgbClr val="000000"/>
                </a:solidFill>
                <a:latin typeface="+mj-lt"/>
                <a:cs typeface="Arial"/>
              </a:rPr>
              <a:t>Generación de un </a:t>
            </a:r>
            <a:r>
              <a:rPr lang="es-ES" sz="2800" u="sng" kern="0" dirty="0">
                <a:solidFill>
                  <a:srgbClr val="000000"/>
                </a:solidFill>
                <a:latin typeface="+mj-lt"/>
                <a:cs typeface="Arial"/>
              </a:rPr>
              <a:t>gradiente electroquímico </a:t>
            </a:r>
            <a:r>
              <a:rPr lang="es-ES" sz="2800" kern="0" dirty="0">
                <a:solidFill>
                  <a:srgbClr val="000000"/>
                </a:solidFill>
                <a:latin typeface="+mj-lt"/>
                <a:cs typeface="Arial"/>
              </a:rPr>
              <a:t>: flujo electrónico acompañado de la transferencia de protones.</a:t>
            </a:r>
          </a:p>
          <a:p>
            <a:pPr marL="0" indent="0">
              <a:buNone/>
              <a:defRPr/>
            </a:pPr>
            <a:endParaRPr lang="es-ES" sz="2800" kern="0" dirty="0">
              <a:solidFill>
                <a:srgbClr val="000000"/>
              </a:solidFill>
              <a:latin typeface="+mj-lt"/>
              <a:cs typeface="Arial"/>
            </a:endParaRPr>
          </a:p>
          <a:p>
            <a:pPr>
              <a:defRPr/>
            </a:pPr>
            <a:r>
              <a:rPr lang="es-ES" sz="2800" kern="0" dirty="0">
                <a:solidFill>
                  <a:srgbClr val="000000"/>
                </a:solidFill>
                <a:latin typeface="+mj-lt"/>
                <a:cs typeface="Arial"/>
              </a:rPr>
              <a:t>Los protones acumulados en el espacio </a:t>
            </a:r>
            <a:r>
              <a:rPr lang="es-ES" sz="2800" kern="0" dirty="0" err="1">
                <a:solidFill>
                  <a:srgbClr val="000000"/>
                </a:solidFill>
                <a:latin typeface="+mj-lt"/>
                <a:cs typeface="Arial"/>
              </a:rPr>
              <a:t>intermembrana</a:t>
            </a:r>
            <a:r>
              <a:rPr lang="es-ES" sz="2800" kern="0" dirty="0">
                <a:solidFill>
                  <a:srgbClr val="000000"/>
                </a:solidFill>
                <a:latin typeface="+mj-lt"/>
                <a:cs typeface="Arial"/>
              </a:rPr>
              <a:t> crean una fuerza: «protón-motriz», por la tendencia de volver a pasar al interior para igualar el pH a ambos lados de la membrana.</a:t>
            </a:r>
          </a:p>
          <a:p>
            <a:pPr marL="0" indent="0">
              <a:buNone/>
              <a:defRPr/>
            </a:pPr>
            <a:endParaRPr lang="es-ES" sz="2800" kern="0" dirty="0">
              <a:solidFill>
                <a:srgbClr val="000000"/>
              </a:solidFill>
              <a:latin typeface="+mj-lt"/>
              <a:cs typeface="Arial"/>
            </a:endParaRPr>
          </a:p>
          <a:p>
            <a:pPr>
              <a:defRPr/>
            </a:pPr>
            <a:r>
              <a:rPr lang="es-ES" sz="2800" kern="0" dirty="0">
                <a:solidFill>
                  <a:srgbClr val="000000"/>
                </a:solidFill>
                <a:latin typeface="+mj-lt"/>
                <a:cs typeface="Arial"/>
              </a:rPr>
              <a:t>Esa fuerza  es utilizada para el pasaje de los H</a:t>
            </a:r>
            <a:r>
              <a:rPr lang="es-ES" sz="2800" kern="0" baseline="30000" dirty="0">
                <a:solidFill>
                  <a:srgbClr val="000000"/>
                </a:solidFill>
                <a:latin typeface="+mj-lt"/>
                <a:cs typeface="Arial"/>
              </a:rPr>
              <a:t>+</a:t>
            </a:r>
            <a:r>
              <a:rPr lang="es-ES" sz="2800" kern="0" dirty="0">
                <a:solidFill>
                  <a:srgbClr val="000000"/>
                </a:solidFill>
                <a:latin typeface="+mj-lt"/>
                <a:cs typeface="Arial"/>
              </a:rPr>
              <a:t> a través de </a:t>
            </a:r>
            <a:r>
              <a:rPr lang="es-ES" sz="2800" kern="0" dirty="0" err="1">
                <a:solidFill>
                  <a:srgbClr val="000000"/>
                </a:solidFill>
                <a:latin typeface="+mj-lt"/>
                <a:cs typeface="Arial"/>
              </a:rPr>
              <a:t>Fo</a:t>
            </a:r>
            <a:r>
              <a:rPr lang="es-ES" sz="2800" kern="0" dirty="0">
                <a:solidFill>
                  <a:srgbClr val="000000"/>
                </a:solidFill>
                <a:latin typeface="+mj-lt"/>
                <a:cs typeface="Arial"/>
              </a:rPr>
              <a:t> y así activan la </a:t>
            </a:r>
            <a:r>
              <a:rPr lang="es-ES" sz="2800" i="1" kern="0" dirty="0">
                <a:solidFill>
                  <a:srgbClr val="000000"/>
                </a:solidFill>
                <a:latin typeface="+mj-lt"/>
                <a:cs typeface="Arial"/>
              </a:rPr>
              <a:t>ATP </a:t>
            </a:r>
            <a:r>
              <a:rPr lang="es-ES" sz="2800" i="1" kern="0" dirty="0" err="1">
                <a:solidFill>
                  <a:srgbClr val="000000"/>
                </a:solidFill>
                <a:latin typeface="+mj-lt"/>
                <a:cs typeface="Arial"/>
              </a:rPr>
              <a:t>sintasa</a:t>
            </a:r>
            <a:endParaRPr lang="es-ES" sz="3200" kern="0" dirty="0">
              <a:solidFill>
                <a:srgbClr val="000000"/>
              </a:solidFill>
              <a:latin typeface="+mj-lt"/>
              <a:cs typeface="Arial"/>
            </a:endParaRPr>
          </a:p>
          <a:p>
            <a:pPr marL="0" indent="0">
              <a:buNone/>
              <a:defRPr/>
            </a:pPr>
            <a:endParaRPr lang="es-ES" sz="3200" kern="0" dirty="0">
              <a:solidFill>
                <a:srgbClr val="000000"/>
              </a:solidFill>
              <a:latin typeface="+mj-lt"/>
              <a:cs typeface="Arial"/>
            </a:endParaRPr>
          </a:p>
          <a:p>
            <a:endParaRPr lang="es-A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3366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950" y="1609725"/>
            <a:ext cx="57755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058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794" y="1609725"/>
            <a:ext cx="6463812" cy="484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162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48720"/>
          </a:xfrm>
        </p:spPr>
        <p:txBody>
          <a:bodyPr>
            <a:noAutofit/>
          </a:bodyPr>
          <a:lstStyle/>
          <a:p>
            <a:r>
              <a:rPr kumimoji="1" lang="es-AR" sz="2400" dirty="0">
                <a:solidFill>
                  <a:srgbClr val="000000"/>
                </a:solidFill>
              </a:rPr>
              <a:t>La energía del gradiente de protones se utiliza también para el </a:t>
            </a:r>
            <a:r>
              <a:rPr kumimoji="1" lang="es-AR" sz="2400" dirty="0" smtClean="0">
                <a:solidFill>
                  <a:srgbClr val="000000"/>
                </a:solidFill>
              </a:rPr>
              <a:t>transporte</a:t>
            </a:r>
            <a:endParaRPr lang="es-AR" sz="24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8360" y="1700808"/>
            <a:ext cx="3617936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9" y="1635015"/>
            <a:ext cx="2880444" cy="4451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085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320040"/>
            <a:ext cx="6995120" cy="804704"/>
          </a:xfrm>
        </p:spPr>
        <p:txBody>
          <a:bodyPr/>
          <a:lstStyle/>
          <a:p>
            <a:r>
              <a:rPr lang="es-AR" dirty="0" smtClean="0">
                <a:solidFill>
                  <a:schemeClr val="tx1"/>
                </a:solidFill>
              </a:rPr>
              <a:t>Relación P/O</a:t>
            </a:r>
            <a:endParaRPr lang="es-AR" dirty="0">
              <a:solidFill>
                <a:schemeClr val="tx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800" dirty="0">
                <a:solidFill>
                  <a:prstClr val="black"/>
                </a:solidFill>
              </a:rPr>
              <a:t>El control de la </a:t>
            </a:r>
            <a:r>
              <a:rPr lang="es-MX" sz="2800" dirty="0" err="1">
                <a:solidFill>
                  <a:prstClr val="black"/>
                </a:solidFill>
              </a:rPr>
              <a:t>fosforilación</a:t>
            </a:r>
            <a:r>
              <a:rPr lang="es-MX" sz="2800" dirty="0">
                <a:solidFill>
                  <a:prstClr val="black"/>
                </a:solidFill>
              </a:rPr>
              <a:t> oxidativa permite a la célula producir solo la cantidad de ATP que se requiere para el mantenimiento de sus actividades.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800" dirty="0">
              <a:solidFill>
                <a:prstClr val="black"/>
              </a:solidFill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800" dirty="0">
                <a:solidFill>
                  <a:prstClr val="black"/>
                </a:solidFill>
              </a:rPr>
              <a:t>El valor del cociente P/O, representa el número de moles de Pi que se consumen para que se reduzca cada átomo de O</a:t>
            </a:r>
            <a:r>
              <a:rPr lang="es-MX" sz="2800" baseline="-25000" dirty="0">
                <a:solidFill>
                  <a:prstClr val="black"/>
                </a:solidFill>
              </a:rPr>
              <a:t>2</a:t>
            </a:r>
            <a:r>
              <a:rPr lang="es-MX" sz="2800" dirty="0">
                <a:solidFill>
                  <a:prstClr val="black"/>
                </a:solidFill>
              </a:rPr>
              <a:t> a H</a:t>
            </a:r>
            <a:r>
              <a:rPr lang="es-MX" sz="2800" baseline="-25000" dirty="0">
                <a:solidFill>
                  <a:prstClr val="black"/>
                </a:solidFill>
              </a:rPr>
              <a:t>2</a:t>
            </a:r>
            <a:r>
              <a:rPr lang="es-MX" sz="2800" dirty="0">
                <a:solidFill>
                  <a:prstClr val="black"/>
                </a:solidFill>
              </a:rPr>
              <a:t>O.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800" dirty="0">
              <a:solidFill>
                <a:prstClr val="black"/>
              </a:solidFill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800" dirty="0">
                <a:solidFill>
                  <a:prstClr val="black"/>
                </a:solidFill>
              </a:rPr>
              <a:t>El cociente máximo medido para la oxidación de NADH es 2,5 y para FADH</a:t>
            </a:r>
            <a:r>
              <a:rPr lang="es-MX" sz="2800" baseline="-25000" dirty="0">
                <a:solidFill>
                  <a:prstClr val="black"/>
                </a:solidFill>
              </a:rPr>
              <a:t>2</a:t>
            </a:r>
            <a:r>
              <a:rPr lang="es-MX" sz="2800" dirty="0">
                <a:solidFill>
                  <a:prstClr val="black"/>
                </a:solidFill>
              </a:rPr>
              <a:t> es 1,5, para mayor practicidad se consideran 3 ATP y 2 ATP, respectivamente.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425355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Cadena  respiratoria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060848"/>
            <a:ext cx="7239000" cy="43948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AR" dirty="0" smtClean="0"/>
              <a:t>Procesos de </a:t>
            </a:r>
            <a:r>
              <a:rPr lang="es-AR" dirty="0" err="1" smtClean="0"/>
              <a:t>oxidoreducción</a:t>
            </a:r>
            <a:endParaRPr lang="es-AR" dirty="0"/>
          </a:p>
          <a:p>
            <a:pPr marL="0" indent="0">
              <a:buNone/>
            </a:pPr>
            <a:endParaRPr lang="es-AR" dirty="0" smtClean="0"/>
          </a:p>
          <a:p>
            <a:r>
              <a:rPr lang="es-AR" dirty="0" smtClean="0"/>
              <a:t>Oxidación: pérdida de electrones</a:t>
            </a:r>
          </a:p>
          <a:p>
            <a:r>
              <a:rPr lang="es-AR" dirty="0" smtClean="0"/>
              <a:t>Reducción: ganancia de electrones</a:t>
            </a:r>
          </a:p>
          <a:p>
            <a:endParaRPr lang="es-AR" dirty="0"/>
          </a:p>
          <a:p>
            <a:r>
              <a:rPr lang="es-AR" dirty="0" smtClean="0"/>
              <a:t>Potencial de reducción: de un elemento, </a:t>
            </a:r>
            <a:r>
              <a:rPr lang="es-AR" dirty="0" err="1" smtClean="0"/>
              <a:t>ión</a:t>
            </a:r>
            <a:r>
              <a:rPr lang="es-AR" dirty="0" smtClean="0"/>
              <a:t> o compuesto, es su tendencia a ganar electrones frente a otro elemento, </a:t>
            </a:r>
            <a:r>
              <a:rPr lang="es-AR" dirty="0" err="1" smtClean="0"/>
              <a:t>ión</a:t>
            </a:r>
            <a:r>
              <a:rPr lang="es-AR" dirty="0" smtClean="0"/>
              <a:t> o compuesto.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7266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4000" b="0" dirty="0" smtClean="0">
                <a:solidFill>
                  <a:prstClr val="black"/>
                </a:solidFill>
              </a:rPr>
              <a:t>Control respiratorio por el aceptor</a:t>
            </a:r>
            <a:endParaRPr lang="es-AR" b="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800" dirty="0" smtClean="0">
                <a:solidFill>
                  <a:prstClr val="black"/>
                </a:solidFill>
              </a:rPr>
              <a:t>Existe una relación estrecha entre el transporte de electrones y la síntesis de ATP.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s-MX" sz="2800" dirty="0" smtClean="0">
              <a:solidFill>
                <a:prstClr val="black"/>
              </a:solidFill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800" dirty="0" smtClean="0">
                <a:solidFill>
                  <a:prstClr val="black"/>
                </a:solidFill>
              </a:rPr>
              <a:t>Las </a:t>
            </a:r>
            <a:r>
              <a:rPr lang="es-MX" sz="2800" dirty="0">
                <a:solidFill>
                  <a:prstClr val="black"/>
                </a:solidFill>
              </a:rPr>
              <a:t>mitocondrias solo pueden oxidar al NADH y al FADH cuando hay una concentración suficiente de ADP  y Pi.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800" dirty="0">
              <a:solidFill>
                <a:prstClr val="black"/>
              </a:solidFill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800" dirty="0">
                <a:solidFill>
                  <a:prstClr val="black"/>
                </a:solidFill>
              </a:rPr>
              <a:t>Cuando todo el ADP se transformó en ATP, disminuye el consumo de </a:t>
            </a:r>
            <a:r>
              <a:rPr lang="es-MX" sz="2800" dirty="0" smtClean="0">
                <a:solidFill>
                  <a:prstClr val="black"/>
                </a:solidFill>
              </a:rPr>
              <a:t>oxígeno.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MX" sz="2800" dirty="0">
              <a:solidFill>
                <a:prstClr val="black"/>
              </a:solidFill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800" dirty="0" smtClean="0">
                <a:solidFill>
                  <a:prstClr val="black"/>
                </a:solidFill>
              </a:rPr>
              <a:t>Cuando se </a:t>
            </a:r>
            <a:r>
              <a:rPr lang="es-MX" sz="2800" dirty="0">
                <a:solidFill>
                  <a:prstClr val="black"/>
                </a:solidFill>
              </a:rPr>
              <a:t>suministra </a:t>
            </a:r>
            <a:r>
              <a:rPr lang="es-MX" sz="2800" dirty="0" smtClean="0">
                <a:solidFill>
                  <a:prstClr val="black"/>
                </a:solidFill>
              </a:rPr>
              <a:t>ADP, se acelera el transporte de electrones y como consecuencia el consumo de oxígeno, para lograr la síntesis de ATP.</a:t>
            </a:r>
            <a:endParaRPr lang="es-AR" sz="2800" dirty="0">
              <a:solidFill>
                <a:prstClr val="black"/>
              </a:solidFill>
            </a:endParaRP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29189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1032153"/>
            <a:ext cx="7239000" cy="430887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kern="0" dirty="0">
                <a:solidFill>
                  <a:srgbClr val="000000"/>
                </a:solidFill>
                <a:cs typeface="Arial"/>
              </a:rPr>
              <a:t>Inhibidores de la fosforilación</a:t>
            </a:r>
            <a:endParaRPr lang="es-AR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  <a:defRPr/>
            </a:pPr>
            <a:r>
              <a:rPr lang="es-ES" sz="2800" u="sng" kern="0" dirty="0" err="1">
                <a:solidFill>
                  <a:srgbClr val="000000"/>
                </a:solidFill>
                <a:latin typeface="+mj-lt"/>
                <a:cs typeface="Arial"/>
              </a:rPr>
              <a:t>Oligomicina</a:t>
            </a:r>
            <a:r>
              <a:rPr lang="es-ES" sz="2800" kern="0" dirty="0">
                <a:solidFill>
                  <a:srgbClr val="000000"/>
                </a:solidFill>
                <a:latin typeface="+mj-lt"/>
                <a:cs typeface="Arial"/>
              </a:rPr>
              <a:t>: </a:t>
            </a:r>
          </a:p>
          <a:p>
            <a:pPr>
              <a:defRPr/>
            </a:pPr>
            <a:r>
              <a:rPr lang="es-ES" sz="2800" kern="0" dirty="0">
                <a:solidFill>
                  <a:srgbClr val="000000"/>
                </a:solidFill>
                <a:latin typeface="+mj-lt"/>
                <a:cs typeface="Arial"/>
              </a:rPr>
              <a:t>Bloquea el flujo de protones a través de F</a:t>
            </a:r>
            <a:r>
              <a:rPr lang="es-ES" sz="2800" kern="0" baseline="-25000" dirty="0">
                <a:solidFill>
                  <a:srgbClr val="000000"/>
                </a:solidFill>
                <a:latin typeface="+mj-lt"/>
                <a:cs typeface="Arial"/>
              </a:rPr>
              <a:t>0</a:t>
            </a:r>
            <a:r>
              <a:rPr lang="es-ES" sz="2800" kern="0" dirty="0">
                <a:solidFill>
                  <a:srgbClr val="000000"/>
                </a:solidFill>
                <a:latin typeface="+mj-lt"/>
                <a:cs typeface="Arial"/>
              </a:rPr>
              <a:t>, impidiendo la </a:t>
            </a:r>
            <a:r>
              <a:rPr lang="es-ES" sz="2800" kern="0" dirty="0" err="1">
                <a:solidFill>
                  <a:srgbClr val="000000"/>
                </a:solidFill>
                <a:latin typeface="+mj-lt"/>
                <a:cs typeface="Arial"/>
              </a:rPr>
              <a:t>fosforilación</a:t>
            </a:r>
            <a:r>
              <a:rPr lang="es-ES" sz="2800" kern="0" dirty="0">
                <a:solidFill>
                  <a:srgbClr val="000000"/>
                </a:solidFill>
                <a:latin typeface="+mj-lt"/>
                <a:cs typeface="Arial"/>
              </a:rPr>
              <a:t>.</a:t>
            </a:r>
          </a:p>
          <a:p>
            <a:pPr>
              <a:defRPr/>
            </a:pPr>
            <a:r>
              <a:rPr lang="es-ES" sz="2800" kern="0" dirty="0">
                <a:solidFill>
                  <a:srgbClr val="000000"/>
                </a:solidFill>
                <a:latin typeface="+mj-lt"/>
                <a:cs typeface="Arial"/>
              </a:rPr>
              <a:t>Se inhibe la síntesis de ATP</a:t>
            </a:r>
          </a:p>
          <a:p>
            <a:pPr>
              <a:defRPr/>
            </a:pPr>
            <a:r>
              <a:rPr lang="es-ES" sz="2800" kern="0" dirty="0">
                <a:solidFill>
                  <a:srgbClr val="000000"/>
                </a:solidFill>
                <a:latin typeface="+mj-lt"/>
                <a:cs typeface="Arial"/>
              </a:rPr>
              <a:t>Se acumulan protones y se produce una fuerza inversa deteniéndose el transporte de electrones.</a:t>
            </a:r>
          </a:p>
          <a:p>
            <a:pPr marL="0" indent="0">
              <a:buNone/>
              <a:defRPr/>
            </a:pPr>
            <a:endParaRPr lang="es-ES" sz="2800" kern="0" dirty="0">
              <a:solidFill>
                <a:srgbClr val="000000"/>
              </a:solidFill>
              <a:latin typeface="+mj-lt"/>
              <a:cs typeface="Arial"/>
            </a:endParaRPr>
          </a:p>
          <a:p>
            <a:pPr marL="0" indent="0">
              <a:buNone/>
              <a:defRPr/>
            </a:pPr>
            <a:r>
              <a:rPr lang="es-MX" sz="2800" u="sng" dirty="0" err="1">
                <a:solidFill>
                  <a:prstClr val="black"/>
                </a:solidFill>
                <a:latin typeface="+mj-lt"/>
              </a:rPr>
              <a:t>Desacoplantes</a:t>
            </a:r>
            <a:r>
              <a:rPr lang="es-MX" sz="2800" dirty="0">
                <a:solidFill>
                  <a:prstClr val="black"/>
                </a:solidFill>
                <a:latin typeface="+mj-lt"/>
              </a:rPr>
              <a:t>: </a:t>
            </a:r>
          </a:p>
          <a:p>
            <a:pPr>
              <a:defRPr/>
            </a:pPr>
            <a:r>
              <a:rPr lang="es-MX" sz="2800" dirty="0">
                <a:solidFill>
                  <a:prstClr val="black"/>
                </a:solidFill>
                <a:latin typeface="+mj-lt"/>
              </a:rPr>
              <a:t>Compuestos que impiden la síntesis de ATP, pero no bloquean el flujo de electrones, de esa manera desacoplan  la cadena respiratoria de la </a:t>
            </a:r>
            <a:r>
              <a:rPr lang="es-MX" sz="2800" dirty="0" err="1">
                <a:solidFill>
                  <a:prstClr val="black"/>
                </a:solidFill>
                <a:latin typeface="+mj-lt"/>
              </a:rPr>
              <a:t>fosforilación</a:t>
            </a:r>
            <a:r>
              <a:rPr lang="es-MX" sz="2800" dirty="0">
                <a:solidFill>
                  <a:prstClr val="black"/>
                </a:solidFill>
                <a:latin typeface="+mj-lt"/>
              </a:rPr>
              <a:t> oxidativa.</a:t>
            </a:r>
          </a:p>
          <a:p>
            <a:pPr>
              <a:defRPr/>
            </a:pPr>
            <a:r>
              <a:rPr lang="es-MX" sz="2800" dirty="0">
                <a:solidFill>
                  <a:prstClr val="black"/>
                </a:solidFill>
                <a:latin typeface="+mj-lt"/>
              </a:rPr>
              <a:t>El 2,3-dinitrofenol (DNF) transfiere iones hidrógeno desde el lado externo hacia la matriz y anula el gradiente de protones  creado por la cadena respiratoria.</a:t>
            </a:r>
            <a:endParaRPr lang="es-AR" sz="2800" dirty="0">
              <a:solidFill>
                <a:prstClr val="black"/>
              </a:solidFill>
              <a:latin typeface="+mj-lt"/>
            </a:endParaRP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38703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tx1"/>
                </a:solidFill>
              </a:rPr>
              <a:t>Cadena respiratoria</a:t>
            </a:r>
            <a:endParaRPr lang="es-AR" dirty="0">
              <a:solidFill>
                <a:schemeClr val="tx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AR" sz="2000" dirty="0" smtClean="0">
                <a:solidFill>
                  <a:schemeClr val="tx1"/>
                </a:solidFill>
              </a:rPr>
              <a:t>Oxidaciones biológicas: </a:t>
            </a:r>
          </a:p>
          <a:p>
            <a:pPr marL="0" indent="0">
              <a:buNone/>
            </a:pPr>
            <a:r>
              <a:rPr lang="es-AR" sz="2000" dirty="0" smtClean="0">
                <a:solidFill>
                  <a:schemeClr val="tx1"/>
                </a:solidFill>
              </a:rPr>
              <a:t>los hidrógenos sustraídos de los sustratos oxidados tienen como aceptor final el oxígeno molecular para dar agua. Esta reacción es fuertemente </a:t>
            </a:r>
            <a:r>
              <a:rPr lang="es-AR" sz="2000" dirty="0" err="1" smtClean="0">
                <a:solidFill>
                  <a:schemeClr val="tx1"/>
                </a:solidFill>
              </a:rPr>
              <a:t>exergónica</a:t>
            </a:r>
            <a:r>
              <a:rPr lang="es-AR" sz="2000" dirty="0" smtClean="0">
                <a:solidFill>
                  <a:schemeClr val="tx1"/>
                </a:solidFill>
              </a:rPr>
              <a:t>, si ocurriera en una etapa produciría liberación brusca de energía como calor, que no es aprovechable para la célula.</a:t>
            </a:r>
          </a:p>
          <a:p>
            <a:pPr marL="0" indent="0">
              <a:buNone/>
            </a:pPr>
            <a:r>
              <a:rPr lang="es-AR" sz="2000" dirty="0" smtClean="0">
                <a:solidFill>
                  <a:schemeClr val="tx1"/>
                </a:solidFill>
              </a:rPr>
              <a:t>Por ello ocurre en etapas sucesivas: se transfieren a aceptores de potencial de reducción creciente.</a:t>
            </a:r>
          </a:p>
          <a:p>
            <a:endParaRPr lang="es-AR" dirty="0"/>
          </a:p>
          <a:p>
            <a:pPr marL="0" indent="0">
              <a:buNone/>
            </a:pPr>
            <a:r>
              <a:rPr lang="es-AR" dirty="0" smtClean="0"/>
              <a:t>	</a:t>
            </a:r>
            <a:endParaRPr lang="es-AR" sz="1800" dirty="0"/>
          </a:p>
        </p:txBody>
      </p:sp>
      <p:grpSp>
        <p:nvGrpSpPr>
          <p:cNvPr id="4" name="Group 5"/>
          <p:cNvGrpSpPr>
            <a:grpSpLocks noChangeAspect="1"/>
          </p:cNvGrpSpPr>
          <p:nvPr/>
        </p:nvGrpSpPr>
        <p:grpSpPr bwMode="auto">
          <a:xfrm>
            <a:off x="1719263" y="4961210"/>
            <a:ext cx="5175250" cy="1708150"/>
            <a:chOff x="1083" y="2809"/>
            <a:chExt cx="3260" cy="1076"/>
          </a:xfrm>
        </p:grpSpPr>
        <p:sp>
          <p:nvSpPr>
            <p:cNvPr id="5" name="AutoShape 4"/>
            <p:cNvSpPr>
              <a:spLocks noChangeAspect="1" noChangeArrowheads="1" noTextEdit="1"/>
            </p:cNvSpPr>
            <p:nvPr/>
          </p:nvSpPr>
          <p:spPr bwMode="auto">
            <a:xfrm>
              <a:off x="1111" y="2877"/>
              <a:ext cx="3232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1000" contrast="2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3" y="2809"/>
              <a:ext cx="3238" cy="1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5708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76712"/>
          </a:xfrm>
        </p:spPr>
        <p:txBody>
          <a:bodyPr/>
          <a:lstStyle/>
          <a:p>
            <a:r>
              <a:rPr lang="es-AR" dirty="0">
                <a:solidFill>
                  <a:schemeClr val="tx1"/>
                </a:solidFill>
              </a:rPr>
              <a:t>Cadena respiratoria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AR" sz="2400" dirty="0" smtClean="0">
                <a:solidFill>
                  <a:schemeClr val="tx1"/>
                </a:solidFill>
              </a:rPr>
              <a:t>Los hidrógenos sustraídos al sustrato en las oxidaciones biológicas son transferidos en forma gradual a través de aceptores que experimentan cambios reversibles en su estado </a:t>
            </a:r>
            <a:r>
              <a:rPr lang="es-AR" sz="2400" dirty="0" err="1" smtClean="0">
                <a:solidFill>
                  <a:schemeClr val="tx1"/>
                </a:solidFill>
              </a:rPr>
              <a:t>redox</a:t>
            </a:r>
            <a:r>
              <a:rPr lang="es-AR" sz="2400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endParaRPr lang="es-AR" sz="2400" dirty="0" smtClean="0">
              <a:solidFill>
                <a:schemeClr val="tx1"/>
              </a:solidFill>
            </a:endParaRPr>
          </a:p>
          <a:p>
            <a:r>
              <a:rPr lang="es-AR" sz="2400" dirty="0" smtClean="0">
                <a:solidFill>
                  <a:schemeClr val="tx1"/>
                </a:solidFill>
              </a:rPr>
              <a:t>Estos aceptores se encuentran dispuestos ordenadamente en la membrana interna de la mitocondria, de menor a mayor potencial de reducción, asociados a las enzimas que catalizan las transferencias.</a:t>
            </a:r>
          </a:p>
          <a:p>
            <a:pPr marL="0" indent="0">
              <a:buNone/>
            </a:pPr>
            <a:endParaRPr lang="es-AR" sz="2400" dirty="0" smtClean="0">
              <a:solidFill>
                <a:schemeClr val="tx1"/>
              </a:solidFill>
            </a:endParaRPr>
          </a:p>
          <a:p>
            <a:r>
              <a:rPr lang="es-AR" sz="2400" dirty="0" smtClean="0">
                <a:solidFill>
                  <a:schemeClr val="tx1"/>
                </a:solidFill>
              </a:rPr>
              <a:t>El conjunto se llama: </a:t>
            </a:r>
            <a:r>
              <a:rPr lang="es-AR" sz="2400" i="1" dirty="0" smtClean="0">
                <a:solidFill>
                  <a:schemeClr val="tx1"/>
                </a:solidFill>
              </a:rPr>
              <a:t>cadena respiratoria o de transporte electrónico.</a:t>
            </a:r>
          </a:p>
          <a:p>
            <a:pPr marL="0" indent="0">
              <a:buNone/>
            </a:pPr>
            <a:endParaRPr lang="es-AR" sz="2400" i="1" dirty="0" smtClean="0"/>
          </a:p>
          <a:p>
            <a:r>
              <a:rPr lang="es-ES" sz="2400" dirty="0">
                <a:solidFill>
                  <a:prstClr val="black"/>
                </a:solidFill>
              </a:rPr>
              <a:t>La energía que se libera durante la transferencia electrónica está acoplada a varios procesos </a:t>
            </a:r>
            <a:r>
              <a:rPr lang="es-ES" sz="2400" dirty="0" err="1">
                <a:solidFill>
                  <a:prstClr val="black"/>
                </a:solidFill>
              </a:rPr>
              <a:t>endergónicos</a:t>
            </a:r>
            <a:r>
              <a:rPr lang="es-ES" sz="2400" dirty="0">
                <a:solidFill>
                  <a:prstClr val="black"/>
                </a:solidFill>
              </a:rPr>
              <a:t> entre los que se destaca la síntesis de ATP.</a:t>
            </a:r>
          </a:p>
          <a:p>
            <a:endParaRPr lang="es-AR" sz="2400" i="1" dirty="0"/>
          </a:p>
        </p:txBody>
      </p:sp>
    </p:spTree>
    <p:extLst>
      <p:ext uri="{BB962C8B-B14F-4D97-AF65-F5344CB8AC3E}">
        <p14:creationId xmlns:p14="http://schemas.microsoft.com/office/powerpoint/2010/main" val="4967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320040"/>
            <a:ext cx="7067128" cy="732696"/>
          </a:xfrm>
        </p:spPr>
        <p:txBody>
          <a:bodyPr>
            <a:normAutofit/>
          </a:bodyPr>
          <a:lstStyle/>
          <a:p>
            <a:r>
              <a:rPr lang="es-AR" dirty="0" smtClean="0"/>
              <a:t>Estructura mitocondrial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1027" name="Picture 3" descr="C:\Users\ethel\Documents\bioqca medica\572px-Animal_mitochondrion_diagram_es_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82" y="1844824"/>
            <a:ext cx="6901868" cy="446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34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Cadena de transporte  </a:t>
            </a:r>
            <a:r>
              <a:rPr lang="es-AR" dirty="0" err="1" smtClean="0"/>
              <a:t>electronico</a:t>
            </a:r>
            <a:endParaRPr lang="es-A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51" y="1609725"/>
            <a:ext cx="7181698" cy="484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607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sz="3200" smtClean="0">
                <a:solidFill>
                  <a:schemeClr val="tx1"/>
                </a:solidFill>
              </a:rPr>
              <a:t>Componentes de la</a:t>
            </a:r>
            <a:r>
              <a:rPr lang="es-ES" sz="3200" smtClean="0">
                <a:solidFill>
                  <a:schemeClr val="tx1"/>
                </a:solidFill>
              </a:rPr>
              <a:t> </a:t>
            </a:r>
            <a:r>
              <a:rPr lang="es-ES" sz="3200" dirty="0">
                <a:solidFill>
                  <a:schemeClr val="tx1"/>
                </a:solidFill>
              </a:rPr>
              <a:t>cadena de transporte de electrones</a:t>
            </a:r>
            <a:endParaRPr lang="es-AR" sz="3200" dirty="0">
              <a:solidFill>
                <a:schemeClr val="tx1"/>
              </a:solidFill>
            </a:endParaRPr>
          </a:p>
        </p:txBody>
      </p:sp>
      <p:sp>
        <p:nvSpPr>
          <p:cNvPr id="5" name="3 Rectángulo"/>
          <p:cNvSpPr>
            <a:spLocks noGrp="1" noChangeArrowheads="1"/>
          </p:cNvSpPr>
          <p:nvPr>
            <p:ph idx="1"/>
          </p:nvPr>
        </p:nvSpPr>
        <p:spPr bwMode="auto">
          <a:xfrm>
            <a:off x="961256" y="2044234"/>
            <a:ext cx="7139136" cy="376103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s-ES" sz="1800" u="sng" dirty="0">
                <a:solidFill>
                  <a:srgbClr val="000000"/>
                </a:solidFill>
              </a:rPr>
              <a:t/>
            </a:r>
            <a:br>
              <a:rPr lang="es-ES" sz="1800" u="sng" dirty="0">
                <a:solidFill>
                  <a:srgbClr val="000000"/>
                </a:solidFill>
              </a:rPr>
            </a:br>
            <a:r>
              <a:rPr lang="es-ES" sz="1800" i="1" dirty="0">
                <a:solidFill>
                  <a:srgbClr val="000000"/>
                </a:solidFill>
              </a:rPr>
              <a:t/>
            </a:r>
            <a:br>
              <a:rPr lang="es-ES" sz="1800" i="1" dirty="0">
                <a:solidFill>
                  <a:srgbClr val="000000"/>
                </a:solidFill>
              </a:rPr>
            </a:br>
            <a:r>
              <a:rPr lang="es-ES" sz="2000" dirty="0">
                <a:solidFill>
                  <a:schemeClr val="tx1"/>
                </a:solidFill>
              </a:rPr>
              <a:t>Con excepción de la coenzima Q, todos los miembros de esta cadena son proteínas.</a:t>
            </a:r>
            <a:br>
              <a:rPr lang="es-ES" sz="2000" dirty="0">
                <a:solidFill>
                  <a:schemeClr val="tx1"/>
                </a:solidFill>
              </a:rPr>
            </a:br>
            <a:r>
              <a:rPr lang="es-ES" sz="2000" dirty="0">
                <a:solidFill>
                  <a:schemeClr val="tx1"/>
                </a:solidFill>
              </a:rPr>
              <a:t/>
            </a:r>
            <a:br>
              <a:rPr lang="es-ES" sz="2000" dirty="0">
                <a:solidFill>
                  <a:schemeClr val="tx1"/>
                </a:solidFill>
              </a:rPr>
            </a:br>
            <a:r>
              <a:rPr lang="es-ES" sz="2000" dirty="0">
                <a:solidFill>
                  <a:schemeClr val="tx1"/>
                </a:solidFill>
              </a:rPr>
              <a:t>Pueden funcionar como </a:t>
            </a:r>
            <a:r>
              <a:rPr lang="es-ES" sz="2000" dirty="0" smtClean="0">
                <a:solidFill>
                  <a:schemeClr val="tx1"/>
                </a:solidFill>
              </a:rPr>
              <a:t>enzimas (deshidrogenasas).</a:t>
            </a:r>
            <a:r>
              <a:rPr lang="es-ES" sz="2000" dirty="0">
                <a:solidFill>
                  <a:schemeClr val="tx1"/>
                </a:solidFill>
              </a:rPr>
              <a:t/>
            </a:r>
            <a:br>
              <a:rPr lang="es-ES" sz="2000" dirty="0">
                <a:solidFill>
                  <a:schemeClr val="tx1"/>
                </a:solidFill>
              </a:rPr>
            </a:br>
            <a:r>
              <a:rPr lang="es-ES" sz="2000" dirty="0">
                <a:solidFill>
                  <a:schemeClr val="tx1"/>
                </a:solidFill>
              </a:rPr>
              <a:t/>
            </a:r>
            <a:br>
              <a:rPr lang="es-ES" sz="2000" dirty="0">
                <a:solidFill>
                  <a:schemeClr val="tx1"/>
                </a:solidFill>
              </a:rPr>
            </a:br>
            <a:r>
              <a:rPr lang="es-ES" sz="2000" dirty="0">
                <a:solidFill>
                  <a:schemeClr val="tx1"/>
                </a:solidFill>
              </a:rPr>
              <a:t>Pueden contener hierro como parte de su centro </a:t>
            </a:r>
            <a:r>
              <a:rPr lang="es-ES" sz="2000" dirty="0" smtClean="0">
                <a:solidFill>
                  <a:schemeClr val="tx1"/>
                </a:solidFill>
              </a:rPr>
              <a:t>hierro-azufre.</a:t>
            </a:r>
            <a:endParaRPr lang="es-ES" sz="3200" b="1" dirty="0" smtClean="0">
              <a:solidFill>
                <a:schemeClr val="tx1"/>
              </a:solidFill>
              <a:latin typeface="Arial Rounded MT Bold" pitchFamily="34" charset="0"/>
            </a:endParaRPr>
          </a:p>
          <a:p>
            <a:pPr marL="0" indent="0" algn="ctr">
              <a:buNone/>
            </a:pPr>
            <a:endParaRPr lang="es-ES" sz="3200" b="1" dirty="0">
              <a:solidFill>
                <a:schemeClr val="tx1"/>
              </a:solidFill>
              <a:latin typeface="Arial Rounded MT Bold" pitchFamily="34" charset="0"/>
            </a:endParaRPr>
          </a:p>
          <a:p>
            <a:pPr marL="0" indent="0" algn="ctr">
              <a:buNone/>
            </a:pPr>
            <a:r>
              <a:rPr lang="es-ES" sz="2000" dirty="0" smtClean="0">
                <a:solidFill>
                  <a:schemeClr val="tx1"/>
                </a:solidFill>
              </a:rPr>
              <a:t>Los </a:t>
            </a:r>
            <a:r>
              <a:rPr lang="es-ES" sz="2000" dirty="0">
                <a:solidFill>
                  <a:schemeClr val="tx1"/>
                </a:solidFill>
              </a:rPr>
              <a:t>citocromos a y a3 contienen cobre.</a:t>
            </a:r>
            <a:endParaRPr lang="es-A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36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4000" b="0" dirty="0">
                <a:solidFill>
                  <a:schemeClr val="tx2"/>
                </a:solidFill>
              </a:rPr>
              <a:t>Componentes de la cadena </a:t>
            </a:r>
            <a:r>
              <a:rPr lang="es-MX" sz="4000" b="0" dirty="0" smtClean="0">
                <a:solidFill>
                  <a:schemeClr val="tx2"/>
                </a:solidFill>
              </a:rPr>
              <a:t>respiratoria</a:t>
            </a:r>
            <a:endParaRPr lang="es-AR" b="0" dirty="0">
              <a:solidFill>
                <a:schemeClr val="tx2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3200" u="sng" dirty="0">
              <a:solidFill>
                <a:prstClr val="black"/>
              </a:solidFill>
              <a:latin typeface="Arial Rounded MT Bold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800" dirty="0">
                <a:solidFill>
                  <a:schemeClr val="tx1"/>
                </a:solidFill>
                <a:latin typeface="+mj-lt"/>
              </a:rPr>
              <a:t>Transportadores de </a:t>
            </a:r>
            <a:r>
              <a:rPr lang="es-MX" sz="2800" dirty="0" smtClean="0">
                <a:solidFill>
                  <a:schemeClr val="tx1"/>
                </a:solidFill>
                <a:latin typeface="+mj-lt"/>
              </a:rPr>
              <a:t>electrones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800" dirty="0">
              <a:solidFill>
                <a:schemeClr val="tx1"/>
              </a:solidFill>
              <a:latin typeface="+mj-lt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s-MX" sz="2800" dirty="0">
                <a:solidFill>
                  <a:schemeClr val="tx1"/>
                </a:solidFill>
                <a:latin typeface="+mj-lt"/>
              </a:rPr>
              <a:t>-</a:t>
            </a:r>
            <a:r>
              <a:rPr lang="es-MX" sz="2800" b="1" i="1" dirty="0">
                <a:solidFill>
                  <a:schemeClr val="tx1"/>
                </a:solidFill>
                <a:latin typeface="+mj-lt"/>
              </a:rPr>
              <a:t>Coenzimas hidrosolubles</a:t>
            </a:r>
            <a:r>
              <a:rPr lang="es-MX" sz="2800" dirty="0">
                <a:solidFill>
                  <a:schemeClr val="tx1"/>
                </a:solidFill>
                <a:latin typeface="+mj-lt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800" dirty="0">
              <a:solidFill>
                <a:schemeClr val="tx1"/>
              </a:solidFill>
              <a:latin typeface="+mj-lt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s-MX" sz="2800" dirty="0">
                <a:solidFill>
                  <a:schemeClr val="tx1"/>
                </a:solidFill>
                <a:latin typeface="+mj-lt"/>
              </a:rPr>
              <a:t>NAD+		coenzimas de las deshidrogenasas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s-MX" sz="2800" dirty="0">
                <a:solidFill>
                  <a:schemeClr val="tx1"/>
                </a:solidFill>
                <a:latin typeface="+mj-lt"/>
              </a:rPr>
              <a:t>NADP+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800" dirty="0">
              <a:solidFill>
                <a:schemeClr val="tx1"/>
              </a:solidFill>
              <a:latin typeface="+mj-lt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s-MX" sz="2800" dirty="0">
                <a:solidFill>
                  <a:schemeClr val="tx1"/>
                </a:solidFill>
                <a:latin typeface="+mj-lt"/>
              </a:rPr>
              <a:t>FMN                	se unen covalentemente a </a:t>
            </a:r>
            <a:r>
              <a:rPr lang="es-MX" sz="2800" dirty="0" err="1">
                <a:solidFill>
                  <a:schemeClr val="tx1"/>
                </a:solidFill>
                <a:latin typeface="+mj-lt"/>
              </a:rPr>
              <a:t>flavoproteínas</a:t>
            </a:r>
            <a:r>
              <a:rPr lang="es-MX" sz="2800" dirty="0">
                <a:solidFill>
                  <a:schemeClr val="tx1"/>
                </a:solidFill>
                <a:latin typeface="+mj-lt"/>
              </a:rPr>
              <a:t>       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s-MX" sz="2800" dirty="0" smtClean="0">
                <a:solidFill>
                  <a:schemeClr val="tx1"/>
                </a:solidFill>
                <a:latin typeface="+mj-lt"/>
              </a:rPr>
              <a:t>FAD</a:t>
            </a:r>
            <a:r>
              <a:rPr lang="es-MX" sz="2800" dirty="0">
                <a:solidFill>
                  <a:schemeClr val="tx1"/>
                </a:solidFill>
                <a:latin typeface="+mj-lt"/>
              </a:rPr>
              <a:t>		(grupo prostético), transportan 2 e- y 2 H</a:t>
            </a:r>
            <a:r>
              <a:rPr lang="es-MX" sz="2800" baseline="30000" dirty="0">
                <a:solidFill>
                  <a:schemeClr val="tx1"/>
                </a:solidFill>
                <a:latin typeface="+mj-lt"/>
              </a:rPr>
              <a:t>+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800" dirty="0">
              <a:solidFill>
                <a:schemeClr val="tx1"/>
              </a:solidFill>
              <a:latin typeface="+mj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s-MX" sz="2800" b="1" i="1" dirty="0">
                <a:solidFill>
                  <a:schemeClr val="tx1"/>
                </a:solidFill>
                <a:latin typeface="+mj-lt"/>
              </a:rPr>
              <a:t>Quinonas</a:t>
            </a:r>
            <a:r>
              <a:rPr lang="es-MX" sz="2800" dirty="0">
                <a:solidFill>
                  <a:schemeClr val="tx1"/>
                </a:solidFill>
                <a:latin typeface="+mj-lt"/>
              </a:rPr>
              <a:t>: Coenzima Q – </a:t>
            </a:r>
            <a:r>
              <a:rPr lang="es-MX" sz="2800" dirty="0" err="1">
                <a:solidFill>
                  <a:schemeClr val="tx1"/>
                </a:solidFill>
                <a:latin typeface="+mj-lt"/>
              </a:rPr>
              <a:t>Ubiquinona</a:t>
            </a:r>
            <a:r>
              <a:rPr lang="es-MX" sz="2800" dirty="0">
                <a:solidFill>
                  <a:schemeClr val="tx1"/>
                </a:solidFill>
                <a:latin typeface="+mj-lt"/>
              </a:rPr>
              <a:t>, transportadores en medio no acuoso (membrana), transporta 1 e- y libera 2 H</a:t>
            </a:r>
            <a:r>
              <a:rPr lang="es-MX" sz="2800" baseline="30000" dirty="0">
                <a:solidFill>
                  <a:schemeClr val="tx1"/>
                </a:solidFill>
                <a:latin typeface="+mj-lt"/>
              </a:rPr>
              <a:t>+</a:t>
            </a:r>
            <a:r>
              <a:rPr lang="es-MX" sz="2800" dirty="0">
                <a:solidFill>
                  <a:schemeClr val="tx1"/>
                </a:solidFill>
                <a:latin typeface="+mj-lt"/>
              </a:rPr>
              <a:t> a la matriz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800" dirty="0">
              <a:solidFill>
                <a:schemeClr val="tx1"/>
              </a:solidFill>
              <a:latin typeface="+mj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s-MX" sz="2800" b="1" i="1" dirty="0">
                <a:solidFill>
                  <a:schemeClr val="tx1"/>
                </a:solidFill>
                <a:latin typeface="+mj-lt"/>
              </a:rPr>
              <a:t>Citocromos b, c, c</a:t>
            </a:r>
            <a:r>
              <a:rPr lang="es-MX" sz="2800" b="1" i="1" baseline="-25000" dirty="0">
                <a:solidFill>
                  <a:schemeClr val="tx1"/>
                </a:solidFill>
                <a:latin typeface="+mj-lt"/>
              </a:rPr>
              <a:t>1</a:t>
            </a:r>
            <a:r>
              <a:rPr lang="es-MX" sz="2800" b="1" i="1" dirty="0">
                <a:solidFill>
                  <a:schemeClr val="tx1"/>
                </a:solidFill>
                <a:latin typeface="+mj-lt"/>
              </a:rPr>
              <a:t>, a y a</a:t>
            </a:r>
            <a:r>
              <a:rPr lang="es-MX" sz="2800" b="1" i="1" baseline="-25000" dirty="0">
                <a:solidFill>
                  <a:schemeClr val="tx1"/>
                </a:solidFill>
                <a:latin typeface="+mj-lt"/>
              </a:rPr>
              <a:t>3</a:t>
            </a:r>
            <a:r>
              <a:rPr lang="es-MX" sz="2800" b="1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s-MX" sz="2800" dirty="0">
                <a:solidFill>
                  <a:schemeClr val="tx1"/>
                </a:solidFill>
                <a:latin typeface="+mj-lt"/>
              </a:rPr>
              <a:t>: proteínas con grupo prostético </a:t>
            </a:r>
            <a:r>
              <a:rPr lang="es-MX" sz="2800" dirty="0" err="1">
                <a:solidFill>
                  <a:schemeClr val="tx1"/>
                </a:solidFill>
                <a:latin typeface="+mj-lt"/>
              </a:rPr>
              <a:t>hemo</a:t>
            </a:r>
            <a:r>
              <a:rPr lang="es-MX" sz="2800" dirty="0">
                <a:solidFill>
                  <a:schemeClr val="tx1"/>
                </a:solidFill>
                <a:latin typeface="+mj-lt"/>
              </a:rPr>
              <a:t>, transportan 1 e-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800" dirty="0">
              <a:solidFill>
                <a:schemeClr val="tx1"/>
              </a:solidFill>
              <a:latin typeface="+mj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s-MX" sz="2800" b="1" i="1" dirty="0">
                <a:solidFill>
                  <a:schemeClr val="tx1"/>
                </a:solidFill>
                <a:latin typeface="+mj-lt"/>
              </a:rPr>
              <a:t>Proteínas ferro-sulfuradas</a:t>
            </a:r>
            <a:r>
              <a:rPr lang="es-MX" sz="2800" dirty="0">
                <a:solidFill>
                  <a:schemeClr val="tx1"/>
                </a:solidFill>
                <a:latin typeface="+mj-lt"/>
              </a:rPr>
              <a:t>: proteínas con Fe asociado a átomos de S, transfieren 1 e- por oxidación o reducción del Fe</a:t>
            </a:r>
          </a:p>
          <a:p>
            <a:endParaRPr lang="es-AR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3 Cerrar llave"/>
          <p:cNvSpPr/>
          <p:nvPr/>
        </p:nvSpPr>
        <p:spPr>
          <a:xfrm>
            <a:off x="1547664" y="2960948"/>
            <a:ext cx="144016" cy="36004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4 Cerrar llave"/>
          <p:cNvSpPr/>
          <p:nvPr/>
        </p:nvSpPr>
        <p:spPr>
          <a:xfrm>
            <a:off x="1547664" y="3609020"/>
            <a:ext cx="144016" cy="36004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6415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Esquema de la cadena de transporte electrónica</a:t>
            </a:r>
            <a:endParaRPr lang="es-AR" dirty="0"/>
          </a:p>
        </p:txBody>
      </p:sp>
      <p:pic>
        <p:nvPicPr>
          <p:cNvPr id="4" name="Imagen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43089"/>
            <a:ext cx="5976664" cy="4482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378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ticario">
  <a:themeElements>
    <a:clrScheme name="Boticario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Boticario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oticari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135</TotalTime>
  <Words>805</Words>
  <Application>Microsoft Office PowerPoint</Application>
  <PresentationFormat>Presentación en pantalla (4:3)</PresentationFormat>
  <Paragraphs>106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Boticario</vt:lpstr>
      <vt:lpstr>Transporte electrónico mitocondrial</vt:lpstr>
      <vt:lpstr>Cadena  respiratoria</vt:lpstr>
      <vt:lpstr>Cadena respiratoria</vt:lpstr>
      <vt:lpstr>Cadena respiratoria</vt:lpstr>
      <vt:lpstr>Estructura mitocondrial</vt:lpstr>
      <vt:lpstr>Cadena de transporte  electronico</vt:lpstr>
      <vt:lpstr>Componentes de la cadena de transporte de electrones</vt:lpstr>
      <vt:lpstr>Componentes de la cadena respiratoria</vt:lpstr>
      <vt:lpstr>Esquema de la cadena de transporte electrónica</vt:lpstr>
      <vt:lpstr>La Cadena de Transporte de Electrones comprende dos procesos:</vt:lpstr>
      <vt:lpstr>Flujo de electrones y protones a través de los cuatro complejos que forman la cadena respiratoria</vt:lpstr>
      <vt:lpstr>Estudio del transporte electrónico</vt:lpstr>
      <vt:lpstr>INHIBICION DEL TRANSPORTE ELECTRÓNICO</vt:lpstr>
      <vt:lpstr>Síntesis de ATP: Hipótesis Quimiosmótica</vt:lpstr>
      <vt:lpstr>POSTULADOS DE LA TEORIA QUIMIOSMOTICA</vt:lpstr>
      <vt:lpstr>Presentación de PowerPoint</vt:lpstr>
      <vt:lpstr>Presentación de PowerPoint</vt:lpstr>
      <vt:lpstr>La energía del gradiente de protones se utiliza también para el transporte</vt:lpstr>
      <vt:lpstr>Relación P/O</vt:lpstr>
      <vt:lpstr>Control respiratorio por el aceptor</vt:lpstr>
      <vt:lpstr>Inhibidores de la fosforilación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ethel</dc:creator>
  <cp:lastModifiedBy>ethel</cp:lastModifiedBy>
  <cp:revision>6</cp:revision>
  <dcterms:created xsi:type="dcterms:W3CDTF">2015-04-06T13:31:05Z</dcterms:created>
  <dcterms:modified xsi:type="dcterms:W3CDTF">2015-04-06T19:43:48Z</dcterms:modified>
</cp:coreProperties>
</file>